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6" r:id="rId2"/>
    <p:sldId id="272" r:id="rId3"/>
    <p:sldId id="273" r:id="rId4"/>
  </p:sldIdLst>
  <p:sldSz cx="12192000" cy="16243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51"/>
    <a:srgbClr val="333333"/>
    <a:srgbClr val="E1433A"/>
    <a:srgbClr val="EB7048"/>
    <a:srgbClr val="F3C267"/>
    <a:srgbClr val="42B971"/>
    <a:srgbClr val="35BDC4"/>
    <a:srgbClr val="1F1A13"/>
    <a:srgbClr val="EDC5A2"/>
    <a:srgbClr val="F6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4434" y="1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ED4EA-DEF3-46F1-97CD-9D6D94C0A90C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0125" y="1143000"/>
            <a:ext cx="2317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73F18-C4F1-49A3-8F49-6D1FE03C8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71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73F18-C4F1-49A3-8F49-6D1FE03C8C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43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58337"/>
            <a:ext cx="10363200" cy="565507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1494"/>
            <a:ext cx="9144000" cy="392170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04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51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4805"/>
            <a:ext cx="2628900" cy="1376544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4805"/>
            <a:ext cx="7734300" cy="1376544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65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67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49550"/>
            <a:ext cx="10515600" cy="675676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0232"/>
            <a:ext cx="10515600" cy="355322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6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4026"/>
            <a:ext cx="5181600" cy="10306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4026"/>
            <a:ext cx="5181600" cy="10306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22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4809"/>
            <a:ext cx="10515600" cy="31396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1866"/>
            <a:ext cx="5157787" cy="195145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3316"/>
            <a:ext cx="5157787" cy="87270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1866"/>
            <a:ext cx="5183188" cy="195145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3316"/>
            <a:ext cx="5183188" cy="87270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00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3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94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2887"/>
            <a:ext cx="3932237" cy="3790103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38738"/>
            <a:ext cx="6172200" cy="1154327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2990"/>
            <a:ext cx="3932237" cy="90278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15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2887"/>
            <a:ext cx="3932237" cy="3790103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38738"/>
            <a:ext cx="6172200" cy="11543271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2990"/>
            <a:ext cx="3932237" cy="90278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49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4809"/>
            <a:ext cx="10515600" cy="3139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4026"/>
            <a:ext cx="10515600" cy="1030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55136"/>
            <a:ext cx="2743200" cy="864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FF21-89DB-426B-A1E9-8ECD16537FEA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55136"/>
            <a:ext cx="4114800" cy="864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55136"/>
            <a:ext cx="2743200" cy="864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0517-EAB6-420A-861D-BF8E66E7D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61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>
            <a:extLst>
              <a:ext uri="{FF2B5EF4-FFF2-40B4-BE49-F238E27FC236}">
                <a16:creationId xmlns:a16="http://schemas.microsoft.com/office/drawing/2014/main" id="{40F14B26-EB1A-4D64-A1DF-78C7750814C0}"/>
              </a:ext>
            </a:extLst>
          </p:cNvPr>
          <p:cNvSpPr/>
          <p:nvPr/>
        </p:nvSpPr>
        <p:spPr>
          <a:xfrm>
            <a:off x="0" y="0"/>
            <a:ext cx="12192000" cy="16243300"/>
          </a:xfrm>
          <a:prstGeom prst="rect">
            <a:avLst/>
          </a:prstGeom>
          <a:solidFill>
            <a:srgbClr val="FE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90B68B0-6795-4764-853C-696B1A6E53EA}"/>
              </a:ext>
            </a:extLst>
          </p:cNvPr>
          <p:cNvSpPr txBox="1"/>
          <p:nvPr/>
        </p:nvSpPr>
        <p:spPr>
          <a:xfrm>
            <a:off x="-584792" y="2581672"/>
            <a:ext cx="13361585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1400" dirty="0">
                <a:solidFill>
                  <a:srgbClr val="FF2D6E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KJJ</a:t>
            </a:r>
            <a:endParaRPr lang="zh-CN" altLang="en-US" sz="71400" dirty="0">
              <a:solidFill>
                <a:srgbClr val="FF2D6E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711FCBD-DC87-4027-AC9B-8FED65269E40}"/>
              </a:ext>
            </a:extLst>
          </p:cNvPr>
          <p:cNvSpPr txBox="1"/>
          <p:nvPr/>
        </p:nvSpPr>
        <p:spPr>
          <a:xfrm>
            <a:off x="8848148" y="15005832"/>
            <a:ext cx="85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0D3A3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10</a:t>
            </a:r>
            <a:endParaRPr lang="zh-CN" altLang="en-US" sz="4000" b="1" dirty="0">
              <a:solidFill>
                <a:srgbClr val="F0D3A3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4DC81F2-FFC7-460F-AF47-3C611D7C8B39}"/>
              </a:ext>
            </a:extLst>
          </p:cNvPr>
          <p:cNvSpPr txBox="1"/>
          <p:nvPr/>
        </p:nvSpPr>
        <p:spPr>
          <a:xfrm>
            <a:off x="9426452" y="15281433"/>
            <a:ext cx="395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0D3A3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th</a:t>
            </a:r>
            <a:endParaRPr lang="zh-CN" altLang="en-US" sz="1600" dirty="0">
              <a:solidFill>
                <a:srgbClr val="F0D3A3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FB6CC23-5FCB-4BC2-BB77-09C4304C8865}"/>
              </a:ext>
            </a:extLst>
          </p:cNvPr>
          <p:cNvSpPr txBox="1"/>
          <p:nvPr/>
        </p:nvSpPr>
        <p:spPr>
          <a:xfrm>
            <a:off x="9435978" y="14996306"/>
            <a:ext cx="39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0D3A3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+</a:t>
            </a:r>
            <a:endParaRPr lang="zh-CN" altLang="en-US" dirty="0">
              <a:solidFill>
                <a:srgbClr val="F0D3A3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5438A71-E142-4928-8A68-C0E38F9DFBA0}"/>
              </a:ext>
            </a:extLst>
          </p:cNvPr>
          <p:cNvSpPr txBox="1"/>
          <p:nvPr/>
        </p:nvSpPr>
        <p:spPr>
          <a:xfrm>
            <a:off x="8962111" y="15532416"/>
            <a:ext cx="844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F0D3A3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年认知研究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80D5409-67DD-4057-9BA1-258443A15B9A}"/>
              </a:ext>
            </a:extLst>
          </p:cNvPr>
          <p:cNvSpPr txBox="1"/>
          <p:nvPr/>
        </p:nvSpPr>
        <p:spPr>
          <a:xfrm>
            <a:off x="9865394" y="14945910"/>
            <a:ext cx="858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DD8AF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TOP</a:t>
            </a:r>
            <a:endParaRPr lang="zh-CN" altLang="en-US" sz="2600" b="1" dirty="0">
              <a:solidFill>
                <a:srgbClr val="FDD8AF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5DF6FA1-DE59-4682-BFA2-851F76CA420B}"/>
              </a:ext>
            </a:extLst>
          </p:cNvPr>
          <p:cNvSpPr txBox="1"/>
          <p:nvPr/>
        </p:nvSpPr>
        <p:spPr>
          <a:xfrm>
            <a:off x="9895010" y="15372825"/>
            <a:ext cx="79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DD8AF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1/10</a:t>
            </a:r>
            <a:endParaRPr lang="zh-CN" altLang="en-US" sz="2400" b="1" dirty="0">
              <a:solidFill>
                <a:srgbClr val="FDD8AF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E2BA4F4-F83E-4030-83A4-FB014CECEE45}"/>
              </a:ext>
            </a:extLst>
          </p:cNvPr>
          <p:cNvSpPr txBox="1"/>
          <p:nvPr/>
        </p:nvSpPr>
        <p:spPr>
          <a:xfrm>
            <a:off x="9866583" y="15300823"/>
            <a:ext cx="862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rgbClr val="FDD8AF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GLOBAL / CN</a:t>
            </a:r>
            <a:endParaRPr lang="zh-CN" altLang="en-US" sz="800" b="1" dirty="0">
              <a:solidFill>
                <a:srgbClr val="FDD8AF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7C0E107-E4B0-483D-8501-FDF594D47340}"/>
              </a:ext>
            </a:extLst>
          </p:cNvPr>
          <p:cNvSpPr txBox="1"/>
          <p:nvPr/>
        </p:nvSpPr>
        <p:spPr>
          <a:xfrm>
            <a:off x="10819046" y="15000207"/>
            <a:ext cx="70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DD8AF"/>
                </a:solidFill>
                <a:latin typeface="阿里妈妈东方大楷" pitchFamily="2" charset="-122"/>
                <a:ea typeface="阿里妈妈东方大楷" pitchFamily="2" charset="-122"/>
                <a:cs typeface="阿里巴巴普惠体 Medium" panose="00020600040101010101" pitchFamily="18" charset="-122"/>
              </a:rPr>
              <a:t>超级</a:t>
            </a:r>
            <a:endParaRPr lang="en-US" altLang="zh-CN" sz="2000" dirty="0">
              <a:solidFill>
                <a:srgbClr val="FDD8AF"/>
              </a:solidFill>
              <a:latin typeface="阿里妈妈东方大楷" pitchFamily="2" charset="-122"/>
              <a:ea typeface="阿里妈妈东方大楷" pitchFamily="2" charset="-122"/>
              <a:cs typeface="阿里巴巴普惠体 Medium" panose="00020600040101010101" pitchFamily="18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FB1D17B-6CC0-495E-A4A8-38760F074C63}"/>
              </a:ext>
            </a:extLst>
          </p:cNvPr>
          <p:cNvSpPr txBox="1"/>
          <p:nvPr/>
        </p:nvSpPr>
        <p:spPr>
          <a:xfrm>
            <a:off x="10819045" y="15383499"/>
            <a:ext cx="70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DD8AF"/>
                </a:solidFill>
                <a:latin typeface="阿里妈妈东方大楷" pitchFamily="2" charset="-122"/>
                <a:ea typeface="阿里妈妈东方大楷" pitchFamily="2" charset="-122"/>
                <a:cs typeface="阿里巴巴普惠体 Medium" panose="00020600040101010101" pitchFamily="18" charset="-122"/>
              </a:rPr>
              <a:t>认知</a:t>
            </a:r>
            <a:endParaRPr lang="en-US" altLang="zh-CN" sz="2000" dirty="0">
              <a:solidFill>
                <a:srgbClr val="FDD8AF"/>
              </a:solidFill>
              <a:latin typeface="阿里妈妈东方大楷" pitchFamily="2" charset="-122"/>
              <a:ea typeface="阿里妈妈东方大楷" pitchFamily="2" charset="-122"/>
              <a:cs typeface="阿里巴巴普惠体 Medium" panose="00020600040101010101" pitchFamily="18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8F0454F-8354-44F6-8C33-8D4C9460D0AE}"/>
              </a:ext>
            </a:extLst>
          </p:cNvPr>
          <p:cNvSpPr txBox="1"/>
          <p:nvPr/>
        </p:nvSpPr>
        <p:spPr>
          <a:xfrm>
            <a:off x="10714156" y="15300823"/>
            <a:ext cx="9122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" b="1" dirty="0">
                <a:solidFill>
                  <a:srgbClr val="FDD8AF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SUPER COGNITION</a:t>
            </a:r>
            <a:endParaRPr lang="zh-CN" altLang="en-US" sz="600" b="1" dirty="0">
              <a:solidFill>
                <a:srgbClr val="FDD8AF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B716EA21-2F89-4059-94EC-3014A9CA9159}"/>
              </a:ext>
            </a:extLst>
          </p:cNvPr>
          <p:cNvSpPr/>
          <p:nvPr/>
        </p:nvSpPr>
        <p:spPr>
          <a:xfrm rot="5400000">
            <a:off x="11243163" y="15389518"/>
            <a:ext cx="725251" cy="21600"/>
          </a:xfrm>
          <a:prstGeom prst="roundRect">
            <a:avLst>
              <a:gd name="adj" fmla="val 50000"/>
            </a:avLst>
          </a:prstGeom>
          <a:solidFill>
            <a:srgbClr val="F0D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7C660175-F124-403C-AF41-EEC5F111A1FE}"/>
              </a:ext>
            </a:extLst>
          </p:cNvPr>
          <p:cNvSpPr/>
          <p:nvPr/>
        </p:nvSpPr>
        <p:spPr>
          <a:xfrm rot="5400000">
            <a:off x="10385601" y="15389518"/>
            <a:ext cx="725251" cy="21600"/>
          </a:xfrm>
          <a:prstGeom prst="roundRect">
            <a:avLst>
              <a:gd name="adj" fmla="val 50000"/>
            </a:avLst>
          </a:prstGeom>
          <a:solidFill>
            <a:srgbClr val="F0D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98588AA2-1D7A-4A70-AF86-867803E8DA78}"/>
              </a:ext>
            </a:extLst>
          </p:cNvPr>
          <p:cNvSpPr/>
          <p:nvPr/>
        </p:nvSpPr>
        <p:spPr>
          <a:xfrm rot="5400000">
            <a:off x="9475811" y="15393190"/>
            <a:ext cx="725251" cy="21600"/>
          </a:xfrm>
          <a:prstGeom prst="roundRect">
            <a:avLst>
              <a:gd name="adj" fmla="val 50000"/>
            </a:avLst>
          </a:prstGeom>
          <a:solidFill>
            <a:srgbClr val="F0D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15FECDB1-09B5-44AA-A1BD-6F5B926A0381}"/>
              </a:ext>
            </a:extLst>
          </p:cNvPr>
          <p:cNvSpPr/>
          <p:nvPr/>
        </p:nvSpPr>
        <p:spPr>
          <a:xfrm rot="5400000">
            <a:off x="8505574" y="15389518"/>
            <a:ext cx="725251" cy="21600"/>
          </a:xfrm>
          <a:prstGeom prst="roundRect">
            <a:avLst>
              <a:gd name="adj" fmla="val 50000"/>
            </a:avLst>
          </a:prstGeom>
          <a:solidFill>
            <a:srgbClr val="F0D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AF7DA5BB-FDFA-4C7F-9F30-800A91B7F083}"/>
              </a:ext>
            </a:extLst>
          </p:cNvPr>
          <p:cNvSpPr/>
          <p:nvPr/>
        </p:nvSpPr>
        <p:spPr>
          <a:xfrm>
            <a:off x="633413" y="14697529"/>
            <a:ext cx="10925175" cy="54791"/>
          </a:xfrm>
          <a:prstGeom prst="roundRect">
            <a:avLst>
              <a:gd name="adj" fmla="val 50000"/>
            </a:avLst>
          </a:prstGeom>
          <a:solidFill>
            <a:srgbClr val="F0D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1F341F7-7C7A-4E0C-AE74-6C6508238F2B}"/>
              </a:ext>
            </a:extLst>
          </p:cNvPr>
          <p:cNvSpPr txBox="1"/>
          <p:nvPr/>
        </p:nvSpPr>
        <p:spPr>
          <a:xfrm>
            <a:off x="1248359" y="14370980"/>
            <a:ext cx="4554401" cy="707886"/>
          </a:xfrm>
          <a:prstGeom prst="rect">
            <a:avLst/>
          </a:prstGeom>
          <a:solidFill>
            <a:srgbClr val="FE005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0D3A3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Cognitive</a:t>
            </a:r>
            <a:r>
              <a:rPr lang="zh-CN" altLang="en-US" sz="4000" dirty="0">
                <a:solidFill>
                  <a:srgbClr val="F0D3A3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 </a:t>
            </a:r>
            <a:r>
              <a:rPr lang="en-US" altLang="zh-CN" sz="4000" dirty="0">
                <a:solidFill>
                  <a:srgbClr val="F0D3A3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Warfare</a:t>
            </a:r>
            <a:endParaRPr lang="zh-CN" altLang="en-US" sz="4000" dirty="0">
              <a:solidFill>
                <a:srgbClr val="F0D3A3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B3B3D70-B494-475D-BFB7-356A9559C596}"/>
              </a:ext>
            </a:extLst>
          </p:cNvPr>
          <p:cNvSpPr txBox="1"/>
          <p:nvPr/>
        </p:nvSpPr>
        <p:spPr>
          <a:xfrm>
            <a:off x="1257884" y="15326230"/>
            <a:ext cx="40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0D3A3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认知战 战略管理 战术设计 战术实施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4B6D31C1-445C-432E-BDCA-744CE1B51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44" y="14576744"/>
            <a:ext cx="318086" cy="29635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B2679DEB-D0BE-4CC7-8B41-048AEAE49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370" y="14576744"/>
            <a:ext cx="318086" cy="296359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95F37615-3F32-4601-9305-2BDF9479F41E}"/>
              </a:ext>
            </a:extLst>
          </p:cNvPr>
          <p:cNvSpPr txBox="1"/>
          <p:nvPr/>
        </p:nvSpPr>
        <p:spPr>
          <a:xfrm>
            <a:off x="1257884" y="14974696"/>
            <a:ext cx="6109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0D3A3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KJJ Cognitive Warfare Strategic and Tactical Design &amp; Apply</a:t>
            </a:r>
            <a:endParaRPr lang="zh-CN" altLang="en-US" sz="1600" b="1" dirty="0">
              <a:solidFill>
                <a:srgbClr val="F0D3A3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D521D09A-EC93-4658-9945-D3D3B00FA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63" y="529606"/>
            <a:ext cx="875690" cy="815875"/>
          </a:xfrm>
          <a:prstGeom prst="rect">
            <a:avLst/>
          </a:prstGeom>
          <a:effectLst>
            <a:outerShdw blurRad="63500" sx="114000" sy="114000" algn="ctr" rotWithShape="0">
              <a:schemeClr val="tx1">
                <a:lumMod val="95000"/>
                <a:lumOff val="5000"/>
                <a:alpha val="21000"/>
              </a:schemeClr>
            </a:outerShdw>
          </a:effectLst>
        </p:spPr>
      </p:pic>
      <p:sp>
        <p:nvSpPr>
          <p:cNvPr id="76" name="文本框 75">
            <a:extLst>
              <a:ext uri="{FF2B5EF4-FFF2-40B4-BE49-F238E27FC236}">
                <a16:creationId xmlns:a16="http://schemas.microsoft.com/office/drawing/2014/main" id="{40B90587-7931-40DE-93F7-A9D01EB96441}"/>
              </a:ext>
            </a:extLst>
          </p:cNvPr>
          <p:cNvSpPr txBox="1"/>
          <p:nvPr/>
        </p:nvSpPr>
        <p:spPr>
          <a:xfrm>
            <a:off x="869747" y="675933"/>
            <a:ext cx="7654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0D3A3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KJJ Cognitive Warfare Strategic and Tactical</a:t>
            </a:r>
            <a:endParaRPr lang="zh-CN" altLang="en-US" sz="2800" b="1" dirty="0">
              <a:solidFill>
                <a:srgbClr val="F0D3A3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552B6354-C192-4767-9DC8-CD2A76936B18}"/>
              </a:ext>
            </a:extLst>
          </p:cNvPr>
          <p:cNvSpPr txBox="1"/>
          <p:nvPr/>
        </p:nvSpPr>
        <p:spPr>
          <a:xfrm>
            <a:off x="805434" y="1232983"/>
            <a:ext cx="771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0D3A3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认知战 战略管理 战术设计 战术实施 战术装备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E4123FB-F408-4DFB-905B-36E7EF758548}"/>
              </a:ext>
            </a:extLst>
          </p:cNvPr>
          <p:cNvGrpSpPr/>
          <p:nvPr/>
        </p:nvGrpSpPr>
        <p:grpSpPr>
          <a:xfrm>
            <a:off x="559019" y="6412637"/>
            <a:ext cx="11073962" cy="3418027"/>
            <a:chOff x="559019" y="7070261"/>
            <a:chExt cx="11073962" cy="3418027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0E9E3B6E-29B7-4DFB-837C-A39CC2691DCB}"/>
                </a:ext>
              </a:extLst>
            </p:cNvPr>
            <p:cNvSpPr txBox="1"/>
            <p:nvPr/>
          </p:nvSpPr>
          <p:spPr>
            <a:xfrm>
              <a:off x="559019" y="8333852"/>
              <a:ext cx="110739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7200" b="1">
                  <a:solidFill>
                    <a:srgbClr val="F0D3A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defRPr>
              </a:lvl1pPr>
            </a:lstStyle>
            <a:p>
              <a:r>
                <a:rPr lang="zh-CN" altLang="en-US" dirty="0"/>
                <a:t>的解读</a:t>
              </a: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19CE85C9-C92A-4631-A1CA-0CFC08F3CF0F}"/>
                </a:ext>
              </a:extLst>
            </p:cNvPr>
            <p:cNvSpPr txBox="1"/>
            <p:nvPr/>
          </p:nvSpPr>
          <p:spPr>
            <a:xfrm>
              <a:off x="571996" y="7070261"/>
              <a:ext cx="110609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7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defRPr>
              </a:lvl1pPr>
            </a:lstStyle>
            <a:p>
              <a:r>
                <a:rPr lang="zh-CN" altLang="en-US" dirty="0"/>
                <a:t>“受众、认知战战术与战场”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797DB1F-7549-431D-8E87-97EE2D1F97F8}"/>
                </a:ext>
              </a:extLst>
            </p:cNvPr>
            <p:cNvSpPr txBox="1"/>
            <p:nvPr/>
          </p:nvSpPr>
          <p:spPr>
            <a:xfrm>
              <a:off x="636309" y="9534181"/>
              <a:ext cx="10996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500" b="1">
                  <a:solidFill>
                    <a:schemeClr val="bg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</a:lstStyle>
            <a:p>
              <a:pPr algn="just"/>
              <a:r>
                <a:rPr lang="en-US" altLang="zh-CN" sz="2800" b="0" dirty="0">
                  <a:solidFill>
                    <a:srgbClr val="F0D3A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Interpretation of "Audience, Cognitive Warfare Tactics, and Cognitive Warfare Battlefield"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43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EA77BC3-3B34-4B56-A041-84E495D89B98}"/>
              </a:ext>
            </a:extLst>
          </p:cNvPr>
          <p:cNvSpPr/>
          <p:nvPr/>
        </p:nvSpPr>
        <p:spPr>
          <a:xfrm>
            <a:off x="0" y="-8046"/>
            <a:ext cx="12192000" cy="162433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A7A7A5A-C12C-48DA-B85E-6B12F385BF8E}"/>
              </a:ext>
            </a:extLst>
          </p:cNvPr>
          <p:cNvSpPr txBox="1"/>
          <p:nvPr/>
        </p:nvSpPr>
        <p:spPr>
          <a:xfrm>
            <a:off x="-584792" y="2581672"/>
            <a:ext cx="13361585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1400" dirty="0">
                <a:solidFill>
                  <a:schemeClr val="bg1">
                    <a:lumMod val="95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KJJ</a:t>
            </a:r>
            <a:endParaRPr lang="zh-CN" altLang="en-US" sz="71400" dirty="0">
              <a:solidFill>
                <a:schemeClr val="bg1">
                  <a:lumMod val="95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FF6EB484-20DA-435E-A16B-19A8F911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63" y="529606"/>
            <a:ext cx="875690" cy="815875"/>
          </a:xfrm>
          <a:prstGeom prst="rect">
            <a:avLst/>
          </a:prstGeom>
          <a:effectLst>
            <a:outerShdw blurRad="63500" sx="114000" sy="114000" algn="ctr" rotWithShape="0">
              <a:schemeClr val="tx1">
                <a:lumMod val="95000"/>
                <a:lumOff val="5000"/>
                <a:alpha val="21000"/>
              </a:schemeClr>
            </a:outerShdw>
          </a:effectLst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5F30EB15-0854-467E-A7BA-F41CACAF5989}"/>
              </a:ext>
            </a:extLst>
          </p:cNvPr>
          <p:cNvSpPr txBox="1"/>
          <p:nvPr/>
        </p:nvSpPr>
        <p:spPr>
          <a:xfrm>
            <a:off x="869747" y="675933"/>
            <a:ext cx="7654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KJJ Cognitive Warfare Strategic and Tactical</a:t>
            </a:r>
            <a:endParaRPr lang="zh-CN" altLang="en-US" sz="2800" b="1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3005714-4472-487A-A3E5-8DEB92F99E2A}"/>
              </a:ext>
            </a:extLst>
          </p:cNvPr>
          <p:cNvSpPr txBox="1"/>
          <p:nvPr/>
        </p:nvSpPr>
        <p:spPr>
          <a:xfrm>
            <a:off x="805434" y="1232983"/>
            <a:ext cx="771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认知战 战略管理 战术设计 战术实施 战术装备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7B5C300C-C234-49FD-84CD-48A5BEC2C613}"/>
              </a:ext>
            </a:extLst>
          </p:cNvPr>
          <p:cNvSpPr txBox="1"/>
          <p:nvPr/>
        </p:nvSpPr>
        <p:spPr>
          <a:xfrm>
            <a:off x="8848148" y="15005832"/>
            <a:ext cx="85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10</a:t>
            </a:r>
            <a:endParaRPr lang="zh-CN" altLang="en-US" sz="4000" b="1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ADEFC94-6CC8-4D67-BD9F-0CD8A5858D45}"/>
              </a:ext>
            </a:extLst>
          </p:cNvPr>
          <p:cNvSpPr txBox="1"/>
          <p:nvPr/>
        </p:nvSpPr>
        <p:spPr>
          <a:xfrm>
            <a:off x="9426452" y="15281433"/>
            <a:ext cx="395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th</a:t>
            </a:r>
            <a:endParaRPr lang="zh-CN" altLang="en-US" sz="1600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0B616A1-4434-47AB-8E65-743E1788D674}"/>
              </a:ext>
            </a:extLst>
          </p:cNvPr>
          <p:cNvSpPr txBox="1"/>
          <p:nvPr/>
        </p:nvSpPr>
        <p:spPr>
          <a:xfrm>
            <a:off x="9435978" y="14996306"/>
            <a:ext cx="39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+</a:t>
            </a:r>
            <a:endParaRPr lang="zh-CN" altLang="en-US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F570129-2C42-407E-976B-87574ED9FB59}"/>
              </a:ext>
            </a:extLst>
          </p:cNvPr>
          <p:cNvSpPr txBox="1"/>
          <p:nvPr/>
        </p:nvSpPr>
        <p:spPr>
          <a:xfrm>
            <a:off x="8962111" y="15532416"/>
            <a:ext cx="844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年认知研究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3AA7815-8A7D-45DC-8773-4D638DDFD59F}"/>
              </a:ext>
            </a:extLst>
          </p:cNvPr>
          <p:cNvSpPr txBox="1"/>
          <p:nvPr/>
        </p:nvSpPr>
        <p:spPr>
          <a:xfrm>
            <a:off x="9865394" y="14945910"/>
            <a:ext cx="858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686868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TOP</a:t>
            </a:r>
            <a:endParaRPr lang="zh-CN" altLang="en-US" sz="2600" b="1" dirty="0">
              <a:solidFill>
                <a:srgbClr val="686868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48ACE595-5F27-48F4-82AB-35EE6B0836E3}"/>
              </a:ext>
            </a:extLst>
          </p:cNvPr>
          <p:cNvSpPr txBox="1"/>
          <p:nvPr/>
        </p:nvSpPr>
        <p:spPr>
          <a:xfrm>
            <a:off x="9895010" y="15372825"/>
            <a:ext cx="79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86868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1/10</a:t>
            </a:r>
            <a:endParaRPr lang="zh-CN" altLang="en-US" sz="2400" b="1" dirty="0">
              <a:solidFill>
                <a:srgbClr val="686868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18F9B8C2-3FDF-4C48-83FE-AE916069149E}"/>
              </a:ext>
            </a:extLst>
          </p:cNvPr>
          <p:cNvSpPr txBox="1"/>
          <p:nvPr/>
        </p:nvSpPr>
        <p:spPr>
          <a:xfrm>
            <a:off x="9866583" y="15300823"/>
            <a:ext cx="862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rgbClr val="686868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GLOBAL / CN</a:t>
            </a:r>
            <a:endParaRPr lang="zh-CN" altLang="en-US" sz="800" b="1" dirty="0">
              <a:solidFill>
                <a:srgbClr val="686868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6A5EEF3-0FCB-4E27-8B9E-FF5CA7CAC94C}"/>
              </a:ext>
            </a:extLst>
          </p:cNvPr>
          <p:cNvSpPr txBox="1"/>
          <p:nvPr/>
        </p:nvSpPr>
        <p:spPr>
          <a:xfrm>
            <a:off x="10819046" y="15000207"/>
            <a:ext cx="70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86868"/>
                </a:solidFill>
                <a:latin typeface="阿里妈妈东方大楷" pitchFamily="2" charset="-122"/>
                <a:ea typeface="阿里妈妈东方大楷" pitchFamily="2" charset="-122"/>
                <a:cs typeface="阿里巴巴普惠体 Medium" panose="00020600040101010101" pitchFamily="18" charset="-122"/>
              </a:rPr>
              <a:t>超级</a:t>
            </a:r>
            <a:endParaRPr lang="en-US" altLang="zh-CN" sz="2000" dirty="0">
              <a:solidFill>
                <a:srgbClr val="686868"/>
              </a:solidFill>
              <a:latin typeface="阿里妈妈东方大楷" pitchFamily="2" charset="-122"/>
              <a:ea typeface="阿里妈妈东方大楷" pitchFamily="2" charset="-122"/>
              <a:cs typeface="阿里巴巴普惠体 Medium" panose="00020600040101010101" pitchFamily="18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9FCD9EB-67B4-4E55-8A21-51E8B7020D80}"/>
              </a:ext>
            </a:extLst>
          </p:cNvPr>
          <p:cNvSpPr txBox="1"/>
          <p:nvPr/>
        </p:nvSpPr>
        <p:spPr>
          <a:xfrm>
            <a:off x="10819045" y="15383499"/>
            <a:ext cx="70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86868"/>
                </a:solidFill>
                <a:latin typeface="阿里妈妈东方大楷" pitchFamily="2" charset="-122"/>
                <a:ea typeface="阿里妈妈东方大楷" pitchFamily="2" charset="-122"/>
                <a:cs typeface="阿里巴巴普惠体 Medium" panose="00020600040101010101" pitchFamily="18" charset="-122"/>
              </a:rPr>
              <a:t>认知</a:t>
            </a:r>
            <a:endParaRPr lang="en-US" altLang="zh-CN" sz="2000" dirty="0">
              <a:solidFill>
                <a:srgbClr val="686868"/>
              </a:solidFill>
              <a:latin typeface="阿里妈妈东方大楷" pitchFamily="2" charset="-122"/>
              <a:ea typeface="阿里妈妈东方大楷" pitchFamily="2" charset="-122"/>
              <a:cs typeface="阿里巴巴普惠体 Medium" panose="00020600040101010101" pitchFamily="18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1817672-3A6E-41E0-B3B1-CF33A7D32104}"/>
              </a:ext>
            </a:extLst>
          </p:cNvPr>
          <p:cNvSpPr txBox="1"/>
          <p:nvPr/>
        </p:nvSpPr>
        <p:spPr>
          <a:xfrm>
            <a:off x="10714156" y="15300823"/>
            <a:ext cx="9122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" b="1" dirty="0">
                <a:solidFill>
                  <a:srgbClr val="686868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SUPER COGNITION</a:t>
            </a:r>
            <a:endParaRPr lang="zh-CN" altLang="en-US" sz="600" b="1" dirty="0">
              <a:solidFill>
                <a:srgbClr val="686868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1DEEF2D7-4FDF-4BE0-8758-720A51F614BD}"/>
              </a:ext>
            </a:extLst>
          </p:cNvPr>
          <p:cNvSpPr/>
          <p:nvPr/>
        </p:nvSpPr>
        <p:spPr>
          <a:xfrm rot="5400000">
            <a:off x="11243163" y="15389518"/>
            <a:ext cx="725251" cy="21600"/>
          </a:xfrm>
          <a:prstGeom prst="roundRect">
            <a:avLst>
              <a:gd name="adj" fmla="val 50000"/>
            </a:avLst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86868"/>
              </a:solidFill>
            </a:endParaRP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F5D55AA0-12C7-493C-8C37-E0BB1D4F1796}"/>
              </a:ext>
            </a:extLst>
          </p:cNvPr>
          <p:cNvSpPr/>
          <p:nvPr/>
        </p:nvSpPr>
        <p:spPr>
          <a:xfrm rot="5400000">
            <a:off x="10385601" y="15389518"/>
            <a:ext cx="725251" cy="21600"/>
          </a:xfrm>
          <a:prstGeom prst="roundRect">
            <a:avLst>
              <a:gd name="adj" fmla="val 50000"/>
            </a:avLst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86868"/>
              </a:solidFill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1F87A8C8-0917-4A38-8AC1-A9A326C3984D}"/>
              </a:ext>
            </a:extLst>
          </p:cNvPr>
          <p:cNvSpPr/>
          <p:nvPr/>
        </p:nvSpPr>
        <p:spPr>
          <a:xfrm rot="5400000">
            <a:off x="9475811" y="15393190"/>
            <a:ext cx="725251" cy="21600"/>
          </a:xfrm>
          <a:prstGeom prst="roundRect">
            <a:avLst>
              <a:gd name="adj" fmla="val 50000"/>
            </a:avLst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86868"/>
              </a:solidFill>
            </a:endParaRP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33103E39-026E-41B1-BA3B-94436E626F79}"/>
              </a:ext>
            </a:extLst>
          </p:cNvPr>
          <p:cNvSpPr/>
          <p:nvPr/>
        </p:nvSpPr>
        <p:spPr>
          <a:xfrm rot="5400000">
            <a:off x="8505574" y="15389518"/>
            <a:ext cx="725251" cy="21600"/>
          </a:xfrm>
          <a:prstGeom prst="roundRect">
            <a:avLst>
              <a:gd name="adj" fmla="val 50000"/>
            </a:avLst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86868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EDCE935-1A4F-4895-A629-CF122006D0FA}"/>
              </a:ext>
            </a:extLst>
          </p:cNvPr>
          <p:cNvSpPr txBox="1"/>
          <p:nvPr/>
        </p:nvSpPr>
        <p:spPr>
          <a:xfrm>
            <a:off x="1248359" y="14370980"/>
            <a:ext cx="4554401" cy="707886"/>
          </a:xfrm>
          <a:prstGeom prst="rect">
            <a:avLst/>
          </a:prstGeom>
          <a:solidFill>
            <a:srgbClr val="E7E7E7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Cognitive</a:t>
            </a:r>
            <a:r>
              <a:rPr lang="zh-CN" altLang="en-US" sz="4000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 </a:t>
            </a:r>
            <a:r>
              <a:rPr lang="en-US" altLang="zh-CN" sz="4000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Warfare</a:t>
            </a:r>
            <a:endParaRPr lang="zh-CN" altLang="en-US" sz="4000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44165D29-71D3-48DF-81A7-A78B13FCFEFC}"/>
              </a:ext>
            </a:extLst>
          </p:cNvPr>
          <p:cNvSpPr txBox="1"/>
          <p:nvPr/>
        </p:nvSpPr>
        <p:spPr>
          <a:xfrm>
            <a:off x="1257884" y="15326230"/>
            <a:ext cx="40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认知战 战略管理 战术设计 战术实施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D6413465-639F-45AE-982A-E4E7DCA49DD3}"/>
              </a:ext>
            </a:extLst>
          </p:cNvPr>
          <p:cNvSpPr txBox="1"/>
          <p:nvPr/>
        </p:nvSpPr>
        <p:spPr>
          <a:xfrm>
            <a:off x="1257884" y="14974696"/>
            <a:ext cx="6109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KJJ Cognitive Warfare Strategic and Tactical Design &amp; Apply</a:t>
            </a:r>
            <a:endParaRPr lang="zh-CN" altLang="en-US" sz="1600" b="1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064FE64-0477-410A-8CBB-20CD121970C5}"/>
              </a:ext>
            </a:extLst>
          </p:cNvPr>
          <p:cNvSpPr txBox="1"/>
          <p:nvPr/>
        </p:nvSpPr>
        <p:spPr>
          <a:xfrm>
            <a:off x="633413" y="2154536"/>
            <a:ext cx="10925174" cy="11934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“受众、认知战战术与认知战战场”的具体含义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FE005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受众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指的是我们的目标群体以及潜在用户，他们各自拥有不同的特征、需求、收入水平和教育能力。因此，我们需要深入分析这些受众的构成，如他们的年龄、职业、收入水平等关键特征，以及他们内心深处的核心需求。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FE005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认知战战术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则是机构或作战单元所提供的独特策略及其所具备的优势。我们需要仔细研究这些战术的特点，比如其思潮内容、功能、品质和设计等。同时，我们还要深入探索这些战术的核心价值和独特卖点，并对比目标对手的主旋律，以凸显我们的优势。此外，我们也不能忽视思潮领域的趋势变化对认知战战术可能产生的影响。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FE005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战场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则是我们执行策略所面向的渠道和战场环境。我们需要对境内和境外的认知战战术执行策略场景进行深入研究，了解战场环境对认知战战术渗透的影响。同时，我们也要分析不同渠道的优劣势，以便更好地利用这些渠道来执行我们的认知战战术。</a:t>
            </a:r>
          </a:p>
        </p:txBody>
      </p:sp>
    </p:spTree>
    <p:extLst>
      <p:ext uri="{BB962C8B-B14F-4D97-AF65-F5344CB8AC3E}">
        <p14:creationId xmlns:p14="http://schemas.microsoft.com/office/powerpoint/2010/main" val="118775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EA77BC3-3B34-4B56-A041-84E495D89B98}"/>
              </a:ext>
            </a:extLst>
          </p:cNvPr>
          <p:cNvSpPr/>
          <p:nvPr/>
        </p:nvSpPr>
        <p:spPr>
          <a:xfrm>
            <a:off x="0" y="-8046"/>
            <a:ext cx="12192000" cy="162433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A7A7A5A-C12C-48DA-B85E-6B12F385BF8E}"/>
              </a:ext>
            </a:extLst>
          </p:cNvPr>
          <p:cNvSpPr txBox="1"/>
          <p:nvPr/>
        </p:nvSpPr>
        <p:spPr>
          <a:xfrm>
            <a:off x="-584792" y="2581672"/>
            <a:ext cx="13361585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1400" dirty="0">
                <a:solidFill>
                  <a:schemeClr val="bg1">
                    <a:lumMod val="95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KJJ</a:t>
            </a:r>
            <a:endParaRPr lang="zh-CN" altLang="en-US" sz="71400" dirty="0">
              <a:solidFill>
                <a:schemeClr val="bg1">
                  <a:lumMod val="95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FF6EB484-20DA-435E-A16B-19A8F911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63" y="529606"/>
            <a:ext cx="875690" cy="815875"/>
          </a:xfrm>
          <a:prstGeom prst="rect">
            <a:avLst/>
          </a:prstGeom>
          <a:effectLst>
            <a:outerShdw blurRad="63500" sx="114000" sy="114000" algn="ctr" rotWithShape="0">
              <a:schemeClr val="tx1">
                <a:lumMod val="95000"/>
                <a:lumOff val="5000"/>
                <a:alpha val="21000"/>
              </a:schemeClr>
            </a:outerShdw>
          </a:effectLst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5F30EB15-0854-467E-A7BA-F41CACAF5989}"/>
              </a:ext>
            </a:extLst>
          </p:cNvPr>
          <p:cNvSpPr txBox="1"/>
          <p:nvPr/>
        </p:nvSpPr>
        <p:spPr>
          <a:xfrm>
            <a:off x="869747" y="675933"/>
            <a:ext cx="7654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KJJ Cognitive Warfare Strategic and Tactical</a:t>
            </a:r>
            <a:endParaRPr lang="zh-CN" altLang="en-US" sz="2800" b="1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3005714-4472-487A-A3E5-8DEB92F99E2A}"/>
              </a:ext>
            </a:extLst>
          </p:cNvPr>
          <p:cNvSpPr txBox="1"/>
          <p:nvPr/>
        </p:nvSpPr>
        <p:spPr>
          <a:xfrm>
            <a:off x="805434" y="1232983"/>
            <a:ext cx="771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认知战 战略管理 战术设计 战术实施 战术装备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7B5C300C-C234-49FD-84CD-48A5BEC2C613}"/>
              </a:ext>
            </a:extLst>
          </p:cNvPr>
          <p:cNvSpPr txBox="1"/>
          <p:nvPr/>
        </p:nvSpPr>
        <p:spPr>
          <a:xfrm>
            <a:off x="8848148" y="15005832"/>
            <a:ext cx="85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10</a:t>
            </a:r>
            <a:endParaRPr lang="zh-CN" altLang="en-US" sz="4000" b="1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ADEFC94-6CC8-4D67-BD9F-0CD8A5858D45}"/>
              </a:ext>
            </a:extLst>
          </p:cNvPr>
          <p:cNvSpPr txBox="1"/>
          <p:nvPr/>
        </p:nvSpPr>
        <p:spPr>
          <a:xfrm>
            <a:off x="9426452" y="15281433"/>
            <a:ext cx="395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th</a:t>
            </a:r>
            <a:endParaRPr lang="zh-CN" altLang="en-US" sz="1600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0B616A1-4434-47AB-8E65-743E1788D674}"/>
              </a:ext>
            </a:extLst>
          </p:cNvPr>
          <p:cNvSpPr txBox="1"/>
          <p:nvPr/>
        </p:nvSpPr>
        <p:spPr>
          <a:xfrm>
            <a:off x="9435978" y="14996306"/>
            <a:ext cx="39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+</a:t>
            </a:r>
            <a:endParaRPr lang="zh-CN" altLang="en-US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F570129-2C42-407E-976B-87574ED9FB59}"/>
              </a:ext>
            </a:extLst>
          </p:cNvPr>
          <p:cNvSpPr txBox="1"/>
          <p:nvPr/>
        </p:nvSpPr>
        <p:spPr>
          <a:xfrm>
            <a:off x="8962111" y="15532416"/>
            <a:ext cx="844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年认知研究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3AA7815-8A7D-45DC-8773-4D638DDFD59F}"/>
              </a:ext>
            </a:extLst>
          </p:cNvPr>
          <p:cNvSpPr txBox="1"/>
          <p:nvPr/>
        </p:nvSpPr>
        <p:spPr>
          <a:xfrm>
            <a:off x="9865394" y="14945910"/>
            <a:ext cx="858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686868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TOP</a:t>
            </a:r>
            <a:endParaRPr lang="zh-CN" altLang="en-US" sz="2600" b="1" dirty="0">
              <a:solidFill>
                <a:srgbClr val="686868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48ACE595-5F27-48F4-82AB-35EE6B0836E3}"/>
              </a:ext>
            </a:extLst>
          </p:cNvPr>
          <p:cNvSpPr txBox="1"/>
          <p:nvPr/>
        </p:nvSpPr>
        <p:spPr>
          <a:xfrm>
            <a:off x="9895010" y="15372825"/>
            <a:ext cx="79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86868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1/10</a:t>
            </a:r>
            <a:endParaRPr lang="zh-CN" altLang="en-US" sz="2400" b="1" dirty="0">
              <a:solidFill>
                <a:srgbClr val="686868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18F9B8C2-3FDF-4C48-83FE-AE916069149E}"/>
              </a:ext>
            </a:extLst>
          </p:cNvPr>
          <p:cNvSpPr txBox="1"/>
          <p:nvPr/>
        </p:nvSpPr>
        <p:spPr>
          <a:xfrm>
            <a:off x="9866583" y="15300823"/>
            <a:ext cx="862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rgbClr val="686868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GLOBAL / CN</a:t>
            </a:r>
            <a:endParaRPr lang="zh-CN" altLang="en-US" sz="800" b="1" dirty="0">
              <a:solidFill>
                <a:srgbClr val="686868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6A5EEF3-0FCB-4E27-8B9E-FF5CA7CAC94C}"/>
              </a:ext>
            </a:extLst>
          </p:cNvPr>
          <p:cNvSpPr txBox="1"/>
          <p:nvPr/>
        </p:nvSpPr>
        <p:spPr>
          <a:xfrm>
            <a:off x="10819046" y="15000207"/>
            <a:ext cx="70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86868"/>
                </a:solidFill>
                <a:latin typeface="阿里妈妈东方大楷" pitchFamily="2" charset="-122"/>
                <a:ea typeface="阿里妈妈东方大楷" pitchFamily="2" charset="-122"/>
                <a:cs typeface="阿里巴巴普惠体 Medium" panose="00020600040101010101" pitchFamily="18" charset="-122"/>
              </a:rPr>
              <a:t>超级</a:t>
            </a:r>
            <a:endParaRPr lang="en-US" altLang="zh-CN" sz="2000" dirty="0">
              <a:solidFill>
                <a:srgbClr val="686868"/>
              </a:solidFill>
              <a:latin typeface="阿里妈妈东方大楷" pitchFamily="2" charset="-122"/>
              <a:ea typeface="阿里妈妈东方大楷" pitchFamily="2" charset="-122"/>
              <a:cs typeface="阿里巴巴普惠体 Medium" panose="00020600040101010101" pitchFamily="18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9FCD9EB-67B4-4E55-8A21-51E8B7020D80}"/>
              </a:ext>
            </a:extLst>
          </p:cNvPr>
          <p:cNvSpPr txBox="1"/>
          <p:nvPr/>
        </p:nvSpPr>
        <p:spPr>
          <a:xfrm>
            <a:off x="10819045" y="15383499"/>
            <a:ext cx="70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86868"/>
                </a:solidFill>
                <a:latin typeface="阿里妈妈东方大楷" pitchFamily="2" charset="-122"/>
                <a:ea typeface="阿里妈妈东方大楷" pitchFamily="2" charset="-122"/>
                <a:cs typeface="阿里巴巴普惠体 Medium" panose="00020600040101010101" pitchFamily="18" charset="-122"/>
              </a:rPr>
              <a:t>认知</a:t>
            </a:r>
            <a:endParaRPr lang="en-US" altLang="zh-CN" sz="2000" dirty="0">
              <a:solidFill>
                <a:srgbClr val="686868"/>
              </a:solidFill>
              <a:latin typeface="阿里妈妈东方大楷" pitchFamily="2" charset="-122"/>
              <a:ea typeface="阿里妈妈东方大楷" pitchFamily="2" charset="-122"/>
              <a:cs typeface="阿里巴巴普惠体 Medium" panose="00020600040101010101" pitchFamily="18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1817672-3A6E-41E0-B3B1-CF33A7D32104}"/>
              </a:ext>
            </a:extLst>
          </p:cNvPr>
          <p:cNvSpPr txBox="1"/>
          <p:nvPr/>
        </p:nvSpPr>
        <p:spPr>
          <a:xfrm>
            <a:off x="10714156" y="15300823"/>
            <a:ext cx="9122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" b="1" dirty="0">
                <a:solidFill>
                  <a:srgbClr val="686868"/>
                </a:solidFill>
                <a:latin typeface="Arial" panose="020B0604020202020204" pitchFamily="34" charset="0"/>
                <a:ea typeface="阿里巴巴普惠体 Medium" panose="00020600040101010101" pitchFamily="18" charset="-122"/>
                <a:cs typeface="Arial" panose="020B0604020202020204" pitchFamily="34" charset="0"/>
              </a:rPr>
              <a:t>SUPER COGNITION</a:t>
            </a:r>
            <a:endParaRPr lang="zh-CN" altLang="en-US" sz="600" b="1" dirty="0">
              <a:solidFill>
                <a:srgbClr val="686868"/>
              </a:solidFill>
              <a:latin typeface="Arial" panose="020B0604020202020204" pitchFamily="34" charset="0"/>
              <a:ea typeface="阿里巴巴普惠体 Medium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1DEEF2D7-4FDF-4BE0-8758-720A51F614BD}"/>
              </a:ext>
            </a:extLst>
          </p:cNvPr>
          <p:cNvSpPr/>
          <p:nvPr/>
        </p:nvSpPr>
        <p:spPr>
          <a:xfrm rot="5400000">
            <a:off x="11243163" y="15389518"/>
            <a:ext cx="725251" cy="21600"/>
          </a:xfrm>
          <a:prstGeom prst="roundRect">
            <a:avLst>
              <a:gd name="adj" fmla="val 50000"/>
            </a:avLst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86868"/>
              </a:solidFill>
            </a:endParaRP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F5D55AA0-12C7-493C-8C37-E0BB1D4F1796}"/>
              </a:ext>
            </a:extLst>
          </p:cNvPr>
          <p:cNvSpPr/>
          <p:nvPr/>
        </p:nvSpPr>
        <p:spPr>
          <a:xfrm rot="5400000">
            <a:off x="10385601" y="15389518"/>
            <a:ext cx="725251" cy="21600"/>
          </a:xfrm>
          <a:prstGeom prst="roundRect">
            <a:avLst>
              <a:gd name="adj" fmla="val 50000"/>
            </a:avLst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86868"/>
              </a:solidFill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1F87A8C8-0917-4A38-8AC1-A9A326C3984D}"/>
              </a:ext>
            </a:extLst>
          </p:cNvPr>
          <p:cNvSpPr/>
          <p:nvPr/>
        </p:nvSpPr>
        <p:spPr>
          <a:xfrm rot="5400000">
            <a:off x="9475811" y="15393190"/>
            <a:ext cx="725251" cy="21600"/>
          </a:xfrm>
          <a:prstGeom prst="roundRect">
            <a:avLst>
              <a:gd name="adj" fmla="val 50000"/>
            </a:avLst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86868"/>
              </a:solidFill>
            </a:endParaRP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33103E39-026E-41B1-BA3B-94436E626F79}"/>
              </a:ext>
            </a:extLst>
          </p:cNvPr>
          <p:cNvSpPr/>
          <p:nvPr/>
        </p:nvSpPr>
        <p:spPr>
          <a:xfrm rot="5400000">
            <a:off x="8505574" y="15389518"/>
            <a:ext cx="725251" cy="21600"/>
          </a:xfrm>
          <a:prstGeom prst="roundRect">
            <a:avLst>
              <a:gd name="adj" fmla="val 50000"/>
            </a:avLst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86868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EDCE935-1A4F-4895-A629-CF122006D0FA}"/>
              </a:ext>
            </a:extLst>
          </p:cNvPr>
          <p:cNvSpPr txBox="1"/>
          <p:nvPr/>
        </p:nvSpPr>
        <p:spPr>
          <a:xfrm>
            <a:off x="1248359" y="14370980"/>
            <a:ext cx="4554401" cy="707886"/>
          </a:xfrm>
          <a:prstGeom prst="rect">
            <a:avLst/>
          </a:prstGeom>
          <a:solidFill>
            <a:srgbClr val="E7E7E7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Cognitive</a:t>
            </a:r>
            <a:r>
              <a:rPr lang="zh-CN" altLang="en-US" sz="4000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 </a:t>
            </a:r>
            <a:r>
              <a:rPr lang="en-US" altLang="zh-CN" sz="4000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Warfare</a:t>
            </a:r>
            <a:endParaRPr lang="zh-CN" altLang="en-US" sz="4000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44165D29-71D3-48DF-81A7-A78B13FCFEFC}"/>
              </a:ext>
            </a:extLst>
          </p:cNvPr>
          <p:cNvSpPr txBox="1"/>
          <p:nvPr/>
        </p:nvSpPr>
        <p:spPr>
          <a:xfrm>
            <a:off x="1257884" y="15326230"/>
            <a:ext cx="40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认知战 战略管理 战术设计 战术实施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D6413465-639F-45AE-982A-E4E7DCA49DD3}"/>
              </a:ext>
            </a:extLst>
          </p:cNvPr>
          <p:cNvSpPr txBox="1"/>
          <p:nvPr/>
        </p:nvSpPr>
        <p:spPr>
          <a:xfrm>
            <a:off x="1257884" y="14974696"/>
            <a:ext cx="6109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686868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KJJ Cognitive Warfare Strategic and Tactical Design &amp; Apply</a:t>
            </a:r>
            <a:endParaRPr lang="zh-CN" altLang="en-US" sz="1600" b="1" dirty="0">
              <a:solidFill>
                <a:srgbClr val="686868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064FE64-0477-410A-8CBB-20CD121970C5}"/>
              </a:ext>
            </a:extLst>
          </p:cNvPr>
          <p:cNvSpPr txBox="1"/>
          <p:nvPr/>
        </p:nvSpPr>
        <p:spPr>
          <a:xfrm>
            <a:off x="633413" y="2154536"/>
            <a:ext cx="10925174" cy="11934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“受众、认知战战术与认知战战场”该如何执行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一、执行</a:t>
            </a:r>
            <a:r>
              <a:rPr lang="zh-CN" altLang="en-US" sz="3200" b="1" dirty="0">
                <a:solidFill>
                  <a:srgbClr val="FE005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“受众”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策略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、深入开展受众研究，精准把握目标群体的特征和需求。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、结合研究结果，量身定制针对目标受众的精准执行策略。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、在设计认知战战术和执行策略传播时，始终站在目标受众的角度，确保满足他们的核心需求。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二、执行</a:t>
            </a:r>
            <a:r>
              <a:rPr lang="zh-CN" altLang="en-US" sz="3200" b="1" dirty="0">
                <a:solidFill>
                  <a:srgbClr val="FE005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“认知战战术”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策略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、结合受众研究结果，精心打造符合目标受众需求的认知战战术。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、注重保持认知战战术的新颖性，凸显其核心价值与独特卖点。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、紧跟受众需求变化，持续优化和完善认知战战术。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三、执行</a:t>
            </a:r>
            <a:r>
              <a:rPr lang="zh-CN" altLang="en-US" sz="3200" b="1" dirty="0">
                <a:solidFill>
                  <a:srgbClr val="FE005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“认知战战场”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策略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、筛选并覆盖能够触达目标受众的全域战场场景。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、在目标受众集中的战场场景布置认知战战术，实现精准布局。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、利用全域战场场景实施精准打击，提升执行效果。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4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、不断优化局部战场的协同作战能力，形成强大的整体战斗力。</a:t>
            </a:r>
          </a:p>
        </p:txBody>
      </p:sp>
    </p:spTree>
    <p:extLst>
      <p:ext uri="{BB962C8B-B14F-4D97-AF65-F5344CB8AC3E}">
        <p14:creationId xmlns:p14="http://schemas.microsoft.com/office/powerpoint/2010/main" val="3405301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636</Words>
  <Application>Microsoft Office PowerPoint</Application>
  <PresentationFormat>自定义</PresentationFormat>
  <Paragraphs>70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阿里巴巴普惠体</vt:lpstr>
      <vt:lpstr>阿里巴巴普惠体 Medium</vt:lpstr>
      <vt:lpstr>阿里妈妈东方大楷</vt:lpstr>
      <vt:lpstr>等线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艾科瑞特科技</dc:creator>
  <cp:lastModifiedBy>艾科瑞特科技</cp:lastModifiedBy>
  <cp:revision>96</cp:revision>
  <dcterms:created xsi:type="dcterms:W3CDTF">2024-01-09T06:13:14Z</dcterms:created>
  <dcterms:modified xsi:type="dcterms:W3CDTF">2024-04-04T07:41:08Z</dcterms:modified>
</cp:coreProperties>
</file>